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93" r:id="rId3"/>
    <p:sldId id="299" r:id="rId4"/>
    <p:sldId id="301" r:id="rId5"/>
    <p:sldId id="302" r:id="rId6"/>
    <p:sldId id="289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0" autoAdjust="0"/>
    <p:restoredTop sz="98095" autoAdjust="0"/>
  </p:normalViewPr>
  <p:slideViewPr>
    <p:cSldViewPr snapToGrid="0">
      <p:cViewPr varScale="1">
        <p:scale>
          <a:sx n="109" d="100"/>
          <a:sy n="109" d="100"/>
        </p:scale>
        <p:origin x="-1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32D2B5-A34E-43F8-9CC8-632817E17FFA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1AB901-FA0C-4D74-B5F3-7C61D9AA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332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B9F2B-1E46-448C-BBFF-CA6CA0B673CE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7D8A9-EC36-4CE5-BBC7-A632ABAD27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F7ADD-3193-4F13-B429-6EFFD66BAB99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01D3-5CD9-4A95-9B0A-B397F0751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51174-F75B-44FB-837A-6871F2B90ED3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B783-D201-4BC3-93E6-A2B93E66CF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FD44F-B0A7-4A14-B69E-2BDD0419C116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F02B8-BDBD-4192-B2F4-1610AFE443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BFAF-F5FB-4B0C-84BE-D73B8D419C3F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666D-3B5C-4102-9EE6-CD1C6CC7A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1BAE-0021-45F9-ADFB-7CD319CF1BFB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633E8-675D-49D6-9DC2-05AA36ED3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DA8DF-9768-4614-A322-2AD57DA8E562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399B-0488-4BD4-87F2-124CC5D64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5991-48C5-4965-BE9E-F50012FE587A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67534-2BDE-4462-925F-73049E845C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390EF-9332-492D-954D-7291DFD5AFB6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B1A3C-8AD1-47A9-AAD2-C92E3086B1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25A8B-5CEA-4ED1-8456-0CB6475AE264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3026C-342B-4CAD-9D06-E212198A72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1E23B-8F2B-4469-B3E4-917AA03046A3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54002-5638-4781-BB3B-7801422F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8CCC86-7F12-4E89-8C80-9C18998D7995}" type="datetimeFigureOut">
              <a:rPr lang="cs-CZ"/>
              <a:pPr>
                <a:defRPr/>
              </a:pPr>
              <a:t>19.6.2013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DBFB02-51E2-4610-9D6E-7840D2238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5300663"/>
            <a:ext cx="54070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10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72962"/>
              </p:ext>
            </p:extLst>
          </p:nvPr>
        </p:nvGraphicFramePr>
        <p:xfrm>
          <a:off x="755650" y="981075"/>
          <a:ext cx="7632700" cy="3891915"/>
        </p:xfrm>
        <a:graphic>
          <a:graphicData uri="http://schemas.openxmlformats.org/drawingml/2006/table">
            <a:tbl>
              <a:tblPr/>
              <a:tblGrid>
                <a:gridCol w="1944688"/>
                <a:gridCol w="56880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Škola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Základní škola Zlín, Nová cesta 268, příspěvková organizace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Člověk a příroda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Fyzika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Tematický okruh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Elektrické vlastnosti látek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Téma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Tělesa v elektrickém poli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Název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VY_32_INOVACE_5_22_telesa_v_elektrickem_polie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6. 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Mgr. Tomáš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Bobál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Vytvořeno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Březen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Určeno pro výuku a domácí přípravu žáků. </a:t>
                      </a: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Žák se seznámí s chováním těles v 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elektrickém poli.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 txBox="1">
            <a:spLocks/>
          </p:cNvSpPr>
          <p:nvPr/>
        </p:nvSpPr>
        <p:spPr>
          <a:xfrm>
            <a:off x="251520" y="188640"/>
            <a:ext cx="864096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chemeClr val="tx1"/>
                </a:solidFill>
              </a:rPr>
              <a:t>Tělesa v elektrickém poli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31775" y="800100"/>
            <a:ext cx="8640763" cy="13335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400" b="1" dirty="0"/>
              <a:t>Již víme že mezi nabitými tělesy je buď přitažlivá nebo odpudivá síla.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400" b="1" dirty="0"/>
              <a:t>Proč se ale k nabitému tělesu přitahují tělesa nenabitá?</a:t>
            </a:r>
            <a:br>
              <a:rPr lang="cs-CZ" sz="2400" b="1" dirty="0"/>
            </a:br>
            <a:endParaRPr lang="cs-CZ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 </a:t>
            </a:r>
          </a:p>
        </p:txBody>
      </p:sp>
      <p:pic>
        <p:nvPicPr>
          <p:cNvPr id="7" name="Obrázek 6" descr="DSCN0650.JPG"/>
          <p:cNvPicPr>
            <a:picLocks noChangeAspect="1"/>
          </p:cNvPicPr>
          <p:nvPr/>
        </p:nvPicPr>
        <p:blipFill>
          <a:blip r:embed="rId2">
            <a:lum bright="10000" contrast="20000"/>
          </a:blip>
          <a:srcRect l="10770" t="15768" r="38750" b="10896"/>
          <a:stretch>
            <a:fillRect/>
          </a:stretch>
        </p:blipFill>
        <p:spPr bwMode="auto">
          <a:xfrm>
            <a:off x="250825" y="2509838"/>
            <a:ext cx="3084513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Obrázek 1"/>
          <p:cNvPicPr>
            <a:picLocks noChangeAspect="1"/>
          </p:cNvPicPr>
          <p:nvPr/>
        </p:nvPicPr>
        <p:blipFill>
          <a:blip r:embed="rId3"/>
          <a:srcRect t="14320"/>
          <a:stretch>
            <a:fillRect/>
          </a:stretch>
        </p:blipFill>
        <p:spPr bwMode="auto">
          <a:xfrm>
            <a:off x="3644900" y="2509838"/>
            <a:ext cx="5227638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 txBox="1">
            <a:spLocks/>
          </p:cNvSpPr>
          <p:nvPr/>
        </p:nvSpPr>
        <p:spPr>
          <a:xfrm>
            <a:off x="251520" y="188640"/>
            <a:ext cx="864096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chemeClr val="tx1"/>
                </a:solidFill>
              </a:rPr>
              <a:t>Tělesa v elektrickém poli</a:t>
            </a:r>
          </a:p>
        </p:txBody>
      </p:sp>
      <p:sp>
        <p:nvSpPr>
          <p:cNvPr id="16388" name="Obdélník 5"/>
          <p:cNvSpPr>
            <a:spLocks noChangeArrowheads="1"/>
          </p:cNvSpPr>
          <p:nvPr/>
        </p:nvSpPr>
        <p:spPr bwMode="auto">
          <a:xfrm>
            <a:off x="246063" y="812800"/>
            <a:ext cx="8616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Vyzkoušíme, co se děje, když k nenabitému vodivému tělesu přiblížíme záporně nabité těleso.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6389" name="Obrázek 1"/>
          <p:cNvPicPr>
            <a:picLocks noChangeAspect="1"/>
          </p:cNvPicPr>
          <p:nvPr/>
        </p:nvPicPr>
        <p:blipFill>
          <a:blip r:embed="rId2"/>
          <a:srcRect l="5215" r="36940"/>
          <a:stretch>
            <a:fillRect/>
          </a:stretch>
        </p:blipFill>
        <p:spPr bwMode="auto">
          <a:xfrm>
            <a:off x="3160713" y="2075919"/>
            <a:ext cx="2816225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Obrázek 2"/>
          <p:cNvPicPr>
            <a:picLocks noChangeAspect="1"/>
          </p:cNvPicPr>
          <p:nvPr/>
        </p:nvPicPr>
        <p:blipFill>
          <a:blip r:embed="rId3"/>
          <a:srcRect l="10371" r="37640"/>
          <a:stretch>
            <a:fillRect/>
          </a:stretch>
        </p:blipFill>
        <p:spPr bwMode="auto">
          <a:xfrm>
            <a:off x="247650" y="2075919"/>
            <a:ext cx="2532063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Obrázek 6"/>
          <p:cNvPicPr>
            <a:picLocks noChangeAspect="1"/>
          </p:cNvPicPr>
          <p:nvPr/>
        </p:nvPicPr>
        <p:blipFill>
          <a:blip r:embed="rId3"/>
          <a:srcRect l="11304" r="37122"/>
          <a:stretch>
            <a:fillRect/>
          </a:stretch>
        </p:blipFill>
        <p:spPr bwMode="auto">
          <a:xfrm>
            <a:off x="6378575" y="2075919"/>
            <a:ext cx="2511425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ovéPole 14"/>
          <p:cNvSpPr txBox="1"/>
          <p:nvPr/>
        </p:nvSpPr>
        <p:spPr>
          <a:xfrm>
            <a:off x="3184525" y="2615669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702050" y="2114019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2" name="TextovéPole 14"/>
          <p:cNvSpPr txBox="1"/>
          <p:nvPr/>
        </p:nvSpPr>
        <p:spPr>
          <a:xfrm>
            <a:off x="3363913" y="2320394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3" name="TextovéPole 14"/>
          <p:cNvSpPr txBox="1"/>
          <p:nvPr/>
        </p:nvSpPr>
        <p:spPr>
          <a:xfrm>
            <a:off x="3921125" y="1934632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4" name="TextovéPole 14"/>
          <p:cNvSpPr txBox="1"/>
          <p:nvPr/>
        </p:nvSpPr>
        <p:spPr>
          <a:xfrm>
            <a:off x="4322763" y="4311119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5" name="TextovéPole 14"/>
          <p:cNvSpPr txBox="1"/>
          <p:nvPr/>
        </p:nvSpPr>
        <p:spPr>
          <a:xfrm>
            <a:off x="3886200" y="4247619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6" name="TextovéPole 14"/>
          <p:cNvSpPr txBox="1"/>
          <p:nvPr/>
        </p:nvSpPr>
        <p:spPr>
          <a:xfrm>
            <a:off x="3913188" y="4419069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7" name="TextovéPole 14"/>
          <p:cNvSpPr txBox="1"/>
          <p:nvPr/>
        </p:nvSpPr>
        <p:spPr>
          <a:xfrm>
            <a:off x="4165600" y="4106332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8" name="TextovéPole 14"/>
          <p:cNvSpPr txBox="1"/>
          <p:nvPr/>
        </p:nvSpPr>
        <p:spPr>
          <a:xfrm>
            <a:off x="3965575" y="3925357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10" name="TextovéPole 14"/>
          <p:cNvSpPr txBox="1"/>
          <p:nvPr/>
        </p:nvSpPr>
        <p:spPr>
          <a:xfrm>
            <a:off x="3894138" y="2466444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1" name="TextovéPole 14"/>
          <p:cNvSpPr txBox="1"/>
          <p:nvPr/>
        </p:nvSpPr>
        <p:spPr>
          <a:xfrm>
            <a:off x="4110038" y="2682344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2" name="TextovéPole 14"/>
          <p:cNvSpPr txBox="1"/>
          <p:nvPr/>
        </p:nvSpPr>
        <p:spPr>
          <a:xfrm>
            <a:off x="4244975" y="2468032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3" name="TextovéPole 14"/>
          <p:cNvSpPr txBox="1"/>
          <p:nvPr/>
        </p:nvSpPr>
        <p:spPr>
          <a:xfrm>
            <a:off x="4021138" y="3023657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0" name="Obdélník 5"/>
          <p:cNvSpPr>
            <a:spLocks noChangeArrowheads="1"/>
          </p:cNvSpPr>
          <p:nvPr/>
        </p:nvSpPr>
        <p:spPr bwMode="auto">
          <a:xfrm>
            <a:off x="246063" y="6189133"/>
            <a:ext cx="8616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Po oddálení tyče výchylka zmizí.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646612" y="5383134"/>
            <a:ext cx="4243387" cy="1243432"/>
          </a:xfrm>
          <a:prstGeom prst="wedgeRoundRectCallout">
            <a:avLst>
              <a:gd name="adj1" fmla="val -57147"/>
              <a:gd name="adj2" fmla="val -10032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/>
              <a:t>Elektrony jsou záporně nabitou tyčí odpuzeny do dolní části elektrometru.</a:t>
            </a:r>
            <a:endParaRPr lang="cs-CZ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190067" y="1635125"/>
            <a:ext cx="3158065" cy="980543"/>
          </a:xfrm>
          <a:prstGeom prst="wedgeRoundRectCallout">
            <a:avLst>
              <a:gd name="adj1" fmla="val -65315"/>
              <a:gd name="adj2" fmla="val 8643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/>
              <a:t>V horní části převládá kladný náboj.</a:t>
            </a:r>
            <a:endParaRPr lang="cs-CZ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20" grpId="0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 txBox="1">
            <a:spLocks/>
          </p:cNvSpPr>
          <p:nvPr/>
        </p:nvSpPr>
        <p:spPr>
          <a:xfrm>
            <a:off x="251520" y="188640"/>
            <a:ext cx="864096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chemeClr val="tx1"/>
                </a:solidFill>
              </a:rPr>
              <a:t>Tělesa v elektrickém poli</a:t>
            </a:r>
          </a:p>
        </p:txBody>
      </p:sp>
      <p:sp>
        <p:nvSpPr>
          <p:cNvPr id="17412" name="Obdélník 5"/>
          <p:cNvSpPr>
            <a:spLocks noChangeArrowheads="1"/>
          </p:cNvSpPr>
          <p:nvPr/>
        </p:nvSpPr>
        <p:spPr bwMode="auto">
          <a:xfrm>
            <a:off x="246063" y="812800"/>
            <a:ext cx="8616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alibri" pitchFamily="34" charset="0"/>
              </a:rPr>
              <a:t>Nyní k elektrometru přiblížíme kladně nabitou tyč.</a:t>
            </a:r>
            <a:endParaRPr lang="cs-CZ" sz="2400" b="1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7413" name="Obrázek 2"/>
          <p:cNvPicPr>
            <a:picLocks noChangeAspect="1"/>
          </p:cNvPicPr>
          <p:nvPr/>
        </p:nvPicPr>
        <p:blipFill>
          <a:blip r:embed="rId2"/>
          <a:srcRect l="10371" r="37640"/>
          <a:stretch>
            <a:fillRect/>
          </a:stretch>
        </p:blipFill>
        <p:spPr bwMode="auto">
          <a:xfrm>
            <a:off x="251520" y="1819537"/>
            <a:ext cx="2532063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Obrázek 6"/>
          <p:cNvPicPr>
            <a:picLocks noChangeAspect="1"/>
          </p:cNvPicPr>
          <p:nvPr/>
        </p:nvPicPr>
        <p:blipFill>
          <a:blip r:embed="rId2"/>
          <a:srcRect l="11304" r="37122"/>
          <a:stretch>
            <a:fillRect/>
          </a:stretch>
        </p:blipFill>
        <p:spPr bwMode="auto">
          <a:xfrm>
            <a:off x="6382445" y="1819537"/>
            <a:ext cx="2511425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Obrázek 3"/>
          <p:cNvPicPr>
            <a:picLocks noChangeAspect="1"/>
          </p:cNvPicPr>
          <p:nvPr/>
        </p:nvPicPr>
        <p:blipFill>
          <a:blip r:embed="rId3"/>
          <a:srcRect l="6111" r="36945"/>
          <a:stretch>
            <a:fillRect/>
          </a:stretch>
        </p:blipFill>
        <p:spPr bwMode="auto">
          <a:xfrm>
            <a:off x="3186808" y="1819537"/>
            <a:ext cx="2771775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14"/>
          <p:cNvSpPr txBox="1"/>
          <p:nvPr/>
        </p:nvSpPr>
        <p:spPr>
          <a:xfrm>
            <a:off x="3186808" y="2256628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8" name="TextovéPole 14"/>
          <p:cNvSpPr txBox="1"/>
          <p:nvPr/>
        </p:nvSpPr>
        <p:spPr>
          <a:xfrm>
            <a:off x="3782120" y="1905790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0" name="TextovéPole 14"/>
          <p:cNvSpPr txBox="1"/>
          <p:nvPr/>
        </p:nvSpPr>
        <p:spPr>
          <a:xfrm>
            <a:off x="3460916" y="2093116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1" name="TextovéPole 14"/>
          <p:cNvSpPr txBox="1"/>
          <p:nvPr/>
        </p:nvSpPr>
        <p:spPr>
          <a:xfrm>
            <a:off x="4194341" y="4110828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2" name="TextovéPole 14"/>
          <p:cNvSpPr txBox="1"/>
          <p:nvPr/>
        </p:nvSpPr>
        <p:spPr>
          <a:xfrm>
            <a:off x="3993258" y="3822961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3" name="TextovéPole 14"/>
          <p:cNvSpPr txBox="1"/>
          <p:nvPr/>
        </p:nvSpPr>
        <p:spPr>
          <a:xfrm>
            <a:off x="3900124" y="4173797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4" name="TextovéPole 14"/>
          <p:cNvSpPr txBox="1"/>
          <p:nvPr/>
        </p:nvSpPr>
        <p:spPr>
          <a:xfrm>
            <a:off x="3924995" y="2263508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110205" y="2607465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16" name="TextovéPole 14"/>
          <p:cNvSpPr txBox="1"/>
          <p:nvPr/>
        </p:nvSpPr>
        <p:spPr>
          <a:xfrm>
            <a:off x="4036649" y="2794791"/>
            <a:ext cx="561975" cy="7016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70C0"/>
                </a:solidFill>
                <a:latin typeface="+mn-lt"/>
              </a:rPr>
              <a:t>–</a:t>
            </a:r>
          </a:p>
        </p:txBody>
      </p:sp>
      <p:sp>
        <p:nvSpPr>
          <p:cNvPr id="17" name="Obdélník 5"/>
          <p:cNvSpPr>
            <a:spLocks noChangeArrowheads="1"/>
          </p:cNvSpPr>
          <p:nvPr/>
        </p:nvSpPr>
        <p:spPr bwMode="auto">
          <a:xfrm>
            <a:off x="246063" y="5858933"/>
            <a:ext cx="8616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Po oddálení tyče výchylka zmizí.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46611" y="1345434"/>
            <a:ext cx="4243387" cy="1243432"/>
          </a:xfrm>
          <a:prstGeom prst="wedgeRoundRectCallout">
            <a:avLst>
              <a:gd name="adj1" fmla="val -53955"/>
              <a:gd name="adj2" fmla="val 7194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/>
              <a:t>Elektrony jsou kladně nabitou tyčí přitahovány do horní části elektrometru.</a:t>
            </a:r>
            <a:endParaRPr lang="cs-CZ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014187" y="5109222"/>
            <a:ext cx="3158065" cy="980543"/>
          </a:xfrm>
          <a:prstGeom prst="wedgeRoundRectCallout">
            <a:avLst>
              <a:gd name="adj1" fmla="val -62098"/>
              <a:gd name="adj2" fmla="val -11303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/>
              <a:t>V dolní části převládá kladný náboj.</a:t>
            </a:r>
            <a:endParaRPr lang="cs-CZ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 txBox="1">
            <a:spLocks/>
          </p:cNvSpPr>
          <p:nvPr/>
        </p:nvSpPr>
        <p:spPr>
          <a:xfrm>
            <a:off x="251520" y="188640"/>
            <a:ext cx="864096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chemeClr val="tx1"/>
                </a:solidFill>
              </a:rPr>
              <a:t>Tělesa v elektrickém poli</a:t>
            </a:r>
          </a:p>
        </p:txBody>
      </p:sp>
      <p:sp>
        <p:nvSpPr>
          <p:cNvPr id="17412" name="Obdélník 5"/>
          <p:cNvSpPr>
            <a:spLocks noChangeArrowheads="1"/>
          </p:cNvSpPr>
          <p:nvPr/>
        </p:nvSpPr>
        <p:spPr bwMode="auto">
          <a:xfrm>
            <a:off x="246063" y="812800"/>
            <a:ext cx="861695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Na koncích těles, která jsou v elektrickém poli, vznikají opačné náboje. Jevy mizí se zánikem elektrického pole.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7" name="Obdélník 5"/>
          <p:cNvSpPr>
            <a:spLocks noChangeArrowheads="1"/>
          </p:cNvSpPr>
          <p:nvPr/>
        </p:nvSpPr>
        <p:spPr bwMode="auto">
          <a:xfrm>
            <a:off x="251520" y="1761066"/>
            <a:ext cx="8616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Proto se nabité těleso a nenabité těleso bude vždy přitahovat.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8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0825" y="981075"/>
            <a:ext cx="8642350" cy="431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Použité zdroje: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850" y="1628775"/>
            <a:ext cx="8496300" cy="4968875"/>
          </a:xfrm>
          <a:prstGeom prst="rect">
            <a:avLst/>
          </a:prstGeom>
          <a:noFill/>
        </p:spPr>
        <p:txBody>
          <a:bodyPr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200" dirty="0">
                <a:latin typeface="+mn-lt"/>
              </a:rPr>
              <a:t>RAUNER, Karel. </a:t>
            </a:r>
            <a:r>
              <a:rPr lang="cs-CZ" sz="1200" i="1" dirty="0">
                <a:latin typeface="+mn-lt"/>
              </a:rPr>
              <a:t>Fyzika 6: učebnice pro základní školy a víceletá gymnázia</a:t>
            </a:r>
            <a:r>
              <a:rPr lang="cs-CZ" sz="1200" dirty="0">
                <a:latin typeface="+mn-lt"/>
              </a:rPr>
              <a:t>. 1. </a:t>
            </a:r>
            <a:r>
              <a:rPr lang="cs-CZ" sz="1200" dirty="0" err="1">
                <a:latin typeface="+mn-lt"/>
              </a:rPr>
              <a:t>vyd</a:t>
            </a:r>
            <a:r>
              <a:rPr lang="cs-CZ" sz="1200" dirty="0">
                <a:latin typeface="+mn-lt"/>
              </a:rPr>
              <a:t>. Plzeň: </a:t>
            </a:r>
            <a:r>
              <a:rPr lang="cs-CZ" sz="1200" dirty="0" err="1">
                <a:latin typeface="+mn-lt"/>
              </a:rPr>
              <a:t>Fraus</a:t>
            </a:r>
            <a:r>
              <a:rPr lang="cs-CZ" sz="1200" dirty="0">
                <a:latin typeface="+mn-lt"/>
              </a:rPr>
              <a:t>, 2004, 120 s. ISBN 80-723-8210-1.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200" dirty="0">
                <a:latin typeface="+mn-lt"/>
              </a:rPr>
              <a:t>MICROSOFT CORPORATION. </a:t>
            </a:r>
            <a:r>
              <a:rPr lang="cs-CZ" sz="1200" i="1" dirty="0">
                <a:latin typeface="+mn-lt"/>
              </a:rPr>
              <a:t>Obrázky a jiný obsah</a:t>
            </a:r>
            <a:r>
              <a:rPr lang="cs-CZ" sz="1200" dirty="0">
                <a:latin typeface="+mn-lt"/>
              </a:rPr>
              <a:t> [online]. 2012 [cit. 2012-09-01]. Dostupné z: </a:t>
            </a:r>
            <a:r>
              <a:rPr lang="cs-CZ" sz="1200" dirty="0">
                <a:latin typeface="+mn-lt"/>
                <a:hlinkClick r:id="rId2"/>
              </a:rPr>
              <a:t>http://office.</a:t>
            </a:r>
            <a:r>
              <a:rPr lang="cs-CZ" sz="1200" dirty="0" err="1">
                <a:latin typeface="+mn-lt"/>
                <a:hlinkClick r:id="rId2"/>
              </a:rPr>
              <a:t>microsoft.com</a:t>
            </a: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88640"/>
            <a:ext cx="864096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chemeClr val="tx1"/>
                </a:solidFill>
              </a:rPr>
              <a:t>Tělesa v elektrickém poli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7003</TotalTime>
  <Words>288</Words>
  <Application>Microsoft Office PowerPoint</Application>
  <PresentationFormat>Předvádění na obrazovce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Tom</cp:lastModifiedBy>
  <cp:revision>794</cp:revision>
  <dcterms:created xsi:type="dcterms:W3CDTF">2012-01-30T16:05:08Z</dcterms:created>
  <dcterms:modified xsi:type="dcterms:W3CDTF">2013-06-19T18:09:58Z</dcterms:modified>
</cp:coreProperties>
</file>